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</p:sldIdLst>
  <p:sldSz cx="14630400" cy="8229600"/>
  <p:notesSz cx="8229600" cy="14630400"/>
  <p:embeddedFontLst>
    <p:embeddedFont>
      <p:font typeface="Consolas" panose="020B0609020204030204" pitchFamily="49" charset="0"/>
      <p:regular r:id="rId53"/>
      <p:bold r:id="rId54"/>
      <p:italic r:id="rId55"/>
      <p:boldItalic r:id="rId56"/>
    </p:embeddedFont>
    <p:embeddedFont>
      <p:font typeface="Alexandria" panose="020B0604020202020204" charset="-78"/>
      <p:regular r:id="rId57"/>
    </p:embeddedFont>
    <p:embeddedFont>
      <p:font typeface="Nobile" panose="020B0604020202020204" charset="0"/>
      <p:regular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61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9222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9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 Programming Functions Introduction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Functions are reusable blocks of code that perform specific tasks. They help organize your programs, make them easier to understand, and reduce redundancy.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87289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06542" y="5616654"/>
            <a:ext cx="13727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Nobile Medium" pitchFamily="34" charset="0"/>
                <a:ea typeface="Nobile Medium" pitchFamily="34" charset="-122"/>
                <a:cs typeface="Nobile Medium" pitchFamily="34" charset="-120"/>
              </a:rPr>
              <a:t>BK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467112"/>
            <a:ext cx="215050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4155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Bhola Kafle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71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460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2. Function Call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40581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Used inside </a:t>
            </a: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main()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or another function to execute the defined function.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056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Function name followed by parentheses.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3823692"/>
            <a:ext cx="13042821" cy="1568887"/>
          </a:xfrm>
          <a:prstGeom prst="roundRect">
            <a:avLst>
              <a:gd name="adj" fmla="val 6072"/>
            </a:avLst>
          </a:prstGeom>
          <a:solidFill>
            <a:srgbClr val="B6D6FC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4152543"/>
            <a:ext cx="283488" cy="22681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530906" y="4107180"/>
            <a:ext cx="12078891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 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✅ 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530906" y="4689396"/>
            <a:ext cx="1207889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greet(); // Function call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732740"/>
            <a:ext cx="31386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3. Function Definition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93790" y="64272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Contains the actual code of the function.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68694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Must match the declaration in terms of return type and parameters.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4490" y="574596"/>
            <a:ext cx="2444710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endParaRPr lang="en-US" sz="1900" dirty="0"/>
          </a:p>
        </p:txBody>
      </p:sp>
      <p:sp>
        <p:nvSpPr>
          <p:cNvPr id="3" name="Shape 1"/>
          <p:cNvSpPr/>
          <p:nvPr/>
        </p:nvSpPr>
        <p:spPr>
          <a:xfrm>
            <a:off x="684490" y="1271230"/>
            <a:ext cx="13261419" cy="6383774"/>
          </a:xfrm>
          <a:prstGeom prst="roundRect">
            <a:avLst>
              <a:gd name="adj" fmla="val 1287"/>
            </a:avLst>
          </a:prstGeom>
          <a:solidFill>
            <a:srgbClr val="B6D6FC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91" y="1557814"/>
            <a:ext cx="244435" cy="19550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19927" y="1515547"/>
            <a:ext cx="12430482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 </a:t>
            </a: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✅ 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1319927" y="2012037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 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1319927" y="2516148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Function Declaration 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1319927" y="3020258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</a:t>
            </a: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greet(); 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319927" y="3524369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 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1319927" y="4028480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</a:t>
            </a: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greet(); // Function Call 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1319927" y="4532590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</a:t>
            </a: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return 0; 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1319927" y="5036701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 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1319927" y="5540812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Function Definition 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1319927" y="6044922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greet() { 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1319927" y="6549033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</a:t>
            </a: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printf("Hello, welcome to user-defined functions!\n"); 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1319927" y="7053143"/>
            <a:ext cx="12430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07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543181"/>
            <a:ext cx="13042821" cy="2305645"/>
          </a:xfrm>
          <a:prstGeom prst="roundRect">
            <a:avLst>
              <a:gd name="adj" fmla="val 4132"/>
            </a:avLst>
          </a:prstGeom>
          <a:solidFill>
            <a:srgbClr val="B6D6FC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3872032"/>
            <a:ext cx="283488" cy="2268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3826669"/>
            <a:ext cx="12078891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✅ </a:t>
            </a:r>
            <a:r>
              <a:rPr lang="en-US" sz="1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Key Takeaways: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530906" y="4408884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Declaration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tells the compiler about the function.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530906" y="4851083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Call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executes the function.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530906" y="5293281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Definition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contains the function logic.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96302"/>
            <a:ext cx="808089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Execution Flow of a C Program with Functions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675221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Execution of a C program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always starts from the </a:t>
            </a: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main()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function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40279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When the compiler encounters </a:t>
            </a: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functionName();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inside </a:t>
            </a: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main()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the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control jumps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 the function definition.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53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statements inside the function execute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sequentially.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7536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Once the function completes execution,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control returns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 the next statement after the function call in </a:t>
            </a: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main()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4376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43768"/>
          </a:xfrm>
          <a:prstGeom prst="rect">
            <a:avLst/>
          </a:prstGeom>
          <a:solidFill>
            <a:srgbClr val="F9F9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44485" y="506373"/>
            <a:ext cx="4603909" cy="575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endParaRPr lang="en-US" sz="3600" dirty="0"/>
          </a:p>
        </p:txBody>
      </p:sp>
      <p:sp>
        <p:nvSpPr>
          <p:cNvPr id="5" name="Shape 2"/>
          <p:cNvSpPr/>
          <p:nvPr/>
        </p:nvSpPr>
        <p:spPr>
          <a:xfrm>
            <a:off x="644485" y="1358027"/>
            <a:ext cx="13341429" cy="5877520"/>
          </a:xfrm>
          <a:prstGeom prst="roundRect">
            <a:avLst>
              <a:gd name="adj" fmla="val 1316"/>
            </a:avLst>
          </a:prstGeom>
          <a:solidFill>
            <a:srgbClr val="B6D6FC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556" y="1617464"/>
            <a:ext cx="230148" cy="18407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42774" y="1588056"/>
            <a:ext cx="1255907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 ✅ 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1242774" y="2063710"/>
            <a:ext cx="1255907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#include &lt;stdio.h&gt;                                                                                          Output ✅ </a:t>
            </a:r>
            <a:endParaRPr lang="en-US" sz="1450" dirty="0"/>
          </a:p>
        </p:txBody>
      </p:sp>
      <p:sp>
        <p:nvSpPr>
          <p:cNvPr id="9" name="Text 5"/>
          <p:cNvSpPr/>
          <p:nvPr/>
        </p:nvSpPr>
        <p:spPr>
          <a:xfrm>
            <a:off x="1242774" y="2539365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void greet();                                                                                                        Program starts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1242774" y="2999780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 main() {                                                                                                           Hello from the greet function!</a:t>
            </a:r>
            <a:endParaRPr lang="en-US" sz="1450" dirty="0"/>
          </a:p>
        </p:txBody>
      </p:sp>
      <p:sp>
        <p:nvSpPr>
          <p:cNvPr id="11" name="Text 7"/>
          <p:cNvSpPr/>
          <p:nvPr/>
        </p:nvSpPr>
        <p:spPr>
          <a:xfrm>
            <a:off x="1242774" y="3460194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printf("Program starts\n");                                                                        Back to main function</a:t>
            </a:r>
            <a:endParaRPr lang="en-US" sz="1450" dirty="0"/>
          </a:p>
        </p:txBody>
      </p:sp>
      <p:sp>
        <p:nvSpPr>
          <p:cNvPr id="12" name="Text 8"/>
          <p:cNvSpPr/>
          <p:nvPr/>
        </p:nvSpPr>
        <p:spPr>
          <a:xfrm>
            <a:off x="1242774" y="3920609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greet(); </a:t>
            </a:r>
            <a:endParaRPr lang="en-US" sz="1450" dirty="0"/>
          </a:p>
        </p:txBody>
      </p:sp>
      <p:sp>
        <p:nvSpPr>
          <p:cNvPr id="13" name="Text 9"/>
          <p:cNvSpPr/>
          <p:nvPr/>
        </p:nvSpPr>
        <p:spPr>
          <a:xfrm>
            <a:off x="1242774" y="4381024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printf("Back to main function\n"); </a:t>
            </a:r>
            <a:endParaRPr lang="en-US" sz="1450" dirty="0"/>
          </a:p>
        </p:txBody>
      </p:sp>
      <p:sp>
        <p:nvSpPr>
          <p:cNvPr id="14" name="Text 10"/>
          <p:cNvSpPr/>
          <p:nvPr/>
        </p:nvSpPr>
        <p:spPr>
          <a:xfrm>
            <a:off x="1242774" y="4841438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return 0; </a:t>
            </a:r>
            <a:endParaRPr lang="en-US" sz="1450" dirty="0"/>
          </a:p>
        </p:txBody>
      </p:sp>
      <p:sp>
        <p:nvSpPr>
          <p:cNvPr id="15" name="Text 11"/>
          <p:cNvSpPr/>
          <p:nvPr/>
        </p:nvSpPr>
        <p:spPr>
          <a:xfrm>
            <a:off x="1242774" y="5301853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450" dirty="0"/>
          </a:p>
        </p:txBody>
      </p:sp>
      <p:sp>
        <p:nvSpPr>
          <p:cNvPr id="16" name="Text 12"/>
          <p:cNvSpPr/>
          <p:nvPr/>
        </p:nvSpPr>
        <p:spPr>
          <a:xfrm>
            <a:off x="1242774" y="5762268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void greet() { </a:t>
            </a:r>
            <a:endParaRPr lang="en-US" sz="1450" dirty="0"/>
          </a:p>
        </p:txBody>
      </p:sp>
      <p:sp>
        <p:nvSpPr>
          <p:cNvPr id="17" name="Text 13"/>
          <p:cNvSpPr/>
          <p:nvPr/>
        </p:nvSpPr>
        <p:spPr>
          <a:xfrm>
            <a:off x="1242774" y="6222683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printf("Hello from the greet function!\n"); </a:t>
            </a:r>
            <a:endParaRPr lang="en-US" sz="1450" dirty="0"/>
          </a:p>
        </p:txBody>
      </p:sp>
      <p:sp>
        <p:nvSpPr>
          <p:cNvPr id="18" name="Text 14"/>
          <p:cNvSpPr/>
          <p:nvPr/>
        </p:nvSpPr>
        <p:spPr>
          <a:xfrm>
            <a:off x="1242774" y="6683097"/>
            <a:ext cx="1255907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450" dirty="0"/>
          </a:p>
        </p:txBody>
      </p:sp>
      <p:sp>
        <p:nvSpPr>
          <p:cNvPr id="19" name="Text 15"/>
          <p:cNvSpPr/>
          <p:nvPr/>
        </p:nvSpPr>
        <p:spPr>
          <a:xfrm>
            <a:off x="644485" y="7442716"/>
            <a:ext cx="13341429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7816"/>
            <a:ext cx="109279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Passing Arguments to a Function in C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402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Arguments (or parameters) allow data to be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passed to functions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824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Helps in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reusability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and makes functions more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dynamic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246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function receives the values and performs operations based on them.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27684"/>
            <a:ext cx="40176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Types of Parameter Passing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5022175"/>
            <a:ext cx="13042821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1️⃣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Pass by Value (Default Method)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55469"/>
            <a:ext cx="13042821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2️⃣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Pass by Reference (Using Pointers)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2887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844" y="514469"/>
            <a:ext cx="6534150" cy="475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650"/>
              </a:lnSpc>
              <a:buNone/>
            </a:pPr>
            <a:r>
              <a:rPr lang="en-US" sz="2900" dirty="0">
                <a:solidFill>
                  <a:srgbClr val="000000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1️⃣</a:t>
            </a:r>
            <a:r>
              <a:rPr lang="en-US" sz="29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</a:t>
            </a:r>
            <a:r>
              <a:rPr lang="en-US" sz="29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Pass by Value (Default Method)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654844" y="1363980"/>
            <a:ext cx="1332071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</a:t>
            </a:r>
            <a:r>
              <a:rPr lang="en-US" sz="14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copy</a:t>
            </a: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of the argument is passed to the function.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54844" y="1728907"/>
            <a:ext cx="1332071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Changes inside the function </a:t>
            </a:r>
            <a:r>
              <a:rPr lang="en-US" sz="14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 not</a:t>
            </a: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affect the original variable.</a:t>
            </a:r>
            <a:endParaRPr lang="en-US" sz="1450" dirty="0"/>
          </a:p>
        </p:txBody>
      </p:sp>
      <p:sp>
        <p:nvSpPr>
          <p:cNvPr id="5" name="Shape 3"/>
          <p:cNvSpPr/>
          <p:nvPr/>
        </p:nvSpPr>
        <p:spPr>
          <a:xfrm>
            <a:off x="654844" y="2238732"/>
            <a:ext cx="13320712" cy="5488186"/>
          </a:xfrm>
          <a:prstGeom prst="roundRect">
            <a:avLst>
              <a:gd name="adj" fmla="val 1432"/>
            </a:avLst>
          </a:prstGeom>
          <a:solidFill>
            <a:srgbClr val="B6D6F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91" y="2506861"/>
            <a:ext cx="233839" cy="18704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262777" y="2472452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#include &lt;stdio.h&gt;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1262777" y="2940248"/>
            <a:ext cx="12525732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void square(int num) {     // Function with parameter                                          Output ✅ 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1262777" y="3423285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num = num * num;                                                                                                       Inside function: 25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1262777" y="3891082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printf("Inside function: %d\n", num);                                                                    Outside function: 5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1262777" y="4358878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1262777" y="4826675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 main() { 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1262777" y="5294471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int n = 5; 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1262777" y="5762268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square(n); // Passing argument 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1262777" y="6230064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printf("Outside function: %d\n", n); 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1262777" y="6697861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1262777" y="7165657"/>
            <a:ext cx="1252573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830" y="580549"/>
            <a:ext cx="8099346" cy="534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dirty="0">
                <a:solidFill>
                  <a:srgbClr val="000000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2️⃣</a:t>
            </a:r>
            <a:r>
              <a:rPr lang="en-US" sz="3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</a:t>
            </a:r>
            <a:r>
              <a:rPr lang="en-US" sz="33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Pass by Reference (Using Pointers)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37830" y="1536740"/>
            <a:ext cx="13154739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Function gets the </a:t>
            </a:r>
            <a:r>
              <a:rPr lang="en-US" sz="16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address</a:t>
            </a: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of the variable instead of a copy.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37830" y="1947743"/>
            <a:ext cx="13154739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Changes inside the function </a:t>
            </a:r>
            <a:r>
              <a:rPr lang="en-US" sz="16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modify</a:t>
            </a: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the original variable.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37830" y="2522220"/>
            <a:ext cx="13154739" cy="5126712"/>
          </a:xfrm>
          <a:prstGeom prst="roundRect">
            <a:avLst>
              <a:gd name="adj" fmla="val 1727"/>
            </a:avLst>
          </a:prstGeom>
          <a:solidFill>
            <a:srgbClr val="B6D6F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571" y="2822138"/>
            <a:ext cx="263485" cy="21074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422797" y="2785586"/>
            <a:ext cx="12259032" cy="35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#include &lt;stdio.h&gt;                                                                                                                                             Output ✅ 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422797" y="3327797"/>
            <a:ext cx="1225903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void updateValue(int *num) { // Function with pointer parameter                                                     Updated Value: 15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422797" y="3854768"/>
            <a:ext cx="1225903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*num = *num + 10; // Modify value at address 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422797" y="4381738"/>
            <a:ext cx="1225903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1422797" y="4908709"/>
            <a:ext cx="1225903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 main() { 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422797" y="5435679"/>
            <a:ext cx="1225903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int n = 5; 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1422797" y="5962650"/>
            <a:ext cx="1225903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updateValue(&amp;n); // Passing address of n 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1422797" y="6489621"/>
            <a:ext cx="1225903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printf("Updated Value: %d\n", n); 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422797" y="7016591"/>
            <a:ext cx="12259032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6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2933"/>
            <a:ext cx="85727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Parameters in C Programming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753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Parameters facilitate data communication between the calling function and the called function.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Two types of parameters: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114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Actual Parameters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536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Formal Parameters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07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Actual Parameters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43118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Passed from the calling function (e.g., </a:t>
            </a: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main()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) to the called function.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840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Specified in the function call.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020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Examples: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920139"/>
            <a:ext cx="13042821" cy="1428750"/>
          </a:xfrm>
          <a:prstGeom prst="roundRect">
            <a:avLst>
              <a:gd name="adj" fmla="val 6668"/>
            </a:avLst>
          </a:prstGeom>
          <a:solidFill>
            <a:srgbClr val="D2DDF9"/>
          </a:solidFill>
          <a:ln/>
        </p:spPr>
      </p:sp>
      <p:sp>
        <p:nvSpPr>
          <p:cNvPr id="7" name="Shape 5"/>
          <p:cNvSpPr/>
          <p:nvPr/>
        </p:nvSpPr>
        <p:spPr>
          <a:xfrm>
            <a:off x="782479" y="4920139"/>
            <a:ext cx="13065443" cy="1428750"/>
          </a:xfrm>
          <a:prstGeom prst="roundRect">
            <a:avLst>
              <a:gd name="adj" fmla="val 2381"/>
            </a:avLst>
          </a:prstGeom>
          <a:solidFill>
            <a:srgbClr val="D2DDF9"/>
          </a:solidFill>
          <a:ln/>
        </p:spPr>
      </p:sp>
      <p:sp>
        <p:nvSpPr>
          <p:cNvPr id="8" name="Text 6"/>
          <p:cNvSpPr/>
          <p:nvPr/>
        </p:nvSpPr>
        <p:spPr>
          <a:xfrm>
            <a:off x="1009293" y="5090160"/>
            <a:ext cx="126118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 = add(a, b); // a and b are actual parameters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 = add(10, 20); // Constants as actual parameters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 = add(a + 5, b); // Expressions as actual parameters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898" y="749379"/>
            <a:ext cx="11661577" cy="628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Function Basics: Definition, Syntax, and Calling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3898" y="1779984"/>
            <a:ext cx="1322260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Definition: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03898" y="2172057"/>
            <a:ext cx="1322260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function is a reusable code block for a specific task. Defined by a return type, name, and optional parameters: 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03898" y="2719983"/>
            <a:ext cx="13222605" cy="1859875"/>
          </a:xfrm>
          <a:prstGeom prst="roundRect">
            <a:avLst>
              <a:gd name="adj" fmla="val 4542"/>
            </a:avLst>
          </a:prstGeom>
          <a:solidFill>
            <a:srgbClr val="B6D6F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94" y="3008709"/>
            <a:ext cx="251341" cy="20109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357432" y="2971324"/>
            <a:ext cx="12367974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         return_type       function_name(parameter_list) { 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357432" y="3474006"/>
            <a:ext cx="12367974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                                 /* function body */ 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357432" y="3976688"/>
            <a:ext cx="12367974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          }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03898" y="4806077"/>
            <a:ext cx="1322260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`return_type`: Data type of the returned value (e.g., `int`, `float`, `char`, `void`).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03898" y="5198150"/>
            <a:ext cx="1322260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`parameter_list`: Comma-separated input parameters (e.g., `int x, float y`). Use `void` or leave empty if no arguments are needed.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03898" y="5590223"/>
            <a:ext cx="1322260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Example: `int add(int a, int b) { return a + b; }` defines `add` to return the sum of two integers.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03898" y="5982295"/>
            <a:ext cx="1322260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Syntax: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703898" y="6374368"/>
            <a:ext cx="1322260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Includes return type, function name, parameter list, and body in `{}`.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703898" y="6766441"/>
            <a:ext cx="1322260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function body contains statements to execute.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03898" y="7158514"/>
            <a:ext cx="13222605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`return` statement returns a value (unless `void`). Example: `return a + b;`.</a:t>
            </a:r>
            <a:endParaRPr lang="en-US" sz="15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59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Formal Parameters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0836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Declared in the function definition.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2641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Receive values from actual parameters.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444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Must be variables (not constants or expressions).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625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Example: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5580578"/>
            <a:ext cx="13042821" cy="702945"/>
          </a:xfrm>
          <a:prstGeom prst="roundRect">
            <a:avLst>
              <a:gd name="adj" fmla="val 13553"/>
            </a:avLst>
          </a:prstGeom>
          <a:solidFill>
            <a:srgbClr val="D2DDF9"/>
          </a:solidFill>
          <a:ln/>
        </p:spPr>
      </p:sp>
      <p:sp>
        <p:nvSpPr>
          <p:cNvPr id="8" name="Shape 6"/>
          <p:cNvSpPr/>
          <p:nvPr/>
        </p:nvSpPr>
        <p:spPr>
          <a:xfrm>
            <a:off x="782479" y="5580578"/>
            <a:ext cx="13065443" cy="702945"/>
          </a:xfrm>
          <a:prstGeom prst="roundRect">
            <a:avLst>
              <a:gd name="adj" fmla="val 4840"/>
            </a:avLst>
          </a:prstGeom>
          <a:solidFill>
            <a:srgbClr val="D2DDF9"/>
          </a:solidFill>
          <a:ln/>
        </p:spPr>
      </p:sp>
      <p:sp>
        <p:nvSpPr>
          <p:cNvPr id="9" name="Text 7"/>
          <p:cNvSpPr/>
          <p:nvPr/>
        </p:nvSpPr>
        <p:spPr>
          <a:xfrm>
            <a:off x="1009293" y="5750600"/>
            <a:ext cx="126118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add(int m, int n); // m and n are formal parameters</a:t>
            </a:r>
            <a:endParaRPr lang="en-US" sz="17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6526" y="610195"/>
            <a:ext cx="13077349" cy="13866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Difference Between Actual &amp; Formal Parameters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76526" y="2440543"/>
            <a:ext cx="13077349" cy="5180886"/>
          </a:xfrm>
          <a:prstGeom prst="roundRect">
            <a:avLst>
              <a:gd name="adj" fmla="val 179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84146" y="2448163"/>
            <a:ext cx="13062109" cy="6365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05959" y="2588895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b="1" u="sng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Actual Parameters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40823" y="2588895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b="1" u="sng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Formal Parameters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84146" y="3084671"/>
            <a:ext cx="13062109" cy="63650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05959" y="3225403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Used in the calling function.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40823" y="3225403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Used in the function header.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84146" y="3721179"/>
            <a:ext cx="13062109" cy="6365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05959" y="3861911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Can be variables, constants, or expressions.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40823" y="3861911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Must be variables only.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84146" y="4357688"/>
            <a:ext cx="13062109" cy="63650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05959" y="4498419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Send values to formal parameters.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540823" y="4498419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Receive values from actual parameters.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84146" y="4994196"/>
            <a:ext cx="13062109" cy="6365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05959" y="5134928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Can pass addresses to formal parameters.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7540823" y="5134928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If receiving addresses, must be declared as pointers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84146" y="5630704"/>
            <a:ext cx="13062109" cy="9915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05959" y="5771436"/>
            <a:ext cx="6083618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Execution is slower since all the values have to be copied into formal parameters.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7540823" y="5771436"/>
            <a:ext cx="60836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Execution is faster since only address are copied.</a:t>
            </a:r>
            <a:endParaRPr lang="en-US" sz="1700" dirty="0"/>
          </a:p>
        </p:txBody>
      </p:sp>
      <p:sp>
        <p:nvSpPr>
          <p:cNvPr id="22" name="Shape 20"/>
          <p:cNvSpPr/>
          <p:nvPr/>
        </p:nvSpPr>
        <p:spPr>
          <a:xfrm>
            <a:off x="784146" y="6622256"/>
            <a:ext cx="13062109" cy="9915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005959" y="6762988"/>
            <a:ext cx="6083618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Change of formal parameters in the function will not affect the actual parameters in the calling function.</a:t>
            </a:r>
            <a:endParaRPr lang="en-US" sz="1700" dirty="0"/>
          </a:p>
        </p:txBody>
      </p:sp>
      <p:sp>
        <p:nvSpPr>
          <p:cNvPr id="24" name="Text 22"/>
          <p:cNvSpPr/>
          <p:nvPr/>
        </p:nvSpPr>
        <p:spPr>
          <a:xfrm>
            <a:off x="7540823" y="6762988"/>
            <a:ext cx="6083618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actual parameters are changed since the formal parameters indirectly manipulate the actual parametes.</a:t>
            </a:r>
            <a:endParaRPr lang="en-US" sz="17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529" y="482560"/>
            <a:ext cx="11734562" cy="547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1. Functions with no Parameters and no Return Values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3529" y="1380887"/>
            <a:ext cx="13403342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function that does not take any parameters and does not return a value is useful for performing a task without requiring input or returning output. It uses </a:t>
            </a: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void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as the return type.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13529" y="2336006"/>
            <a:ext cx="394454" cy="394454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61405" y="2401729"/>
            <a:ext cx="98584" cy="263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1183243" y="2336006"/>
            <a:ext cx="2191345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 parameters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183243" y="2715101"/>
            <a:ext cx="3781187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parameters are included in the function definition.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5139690" y="2336006"/>
            <a:ext cx="394454" cy="394454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259943" y="2401729"/>
            <a:ext cx="153829" cy="263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050" dirty="0"/>
          </a:p>
        </p:txBody>
      </p:sp>
      <p:sp>
        <p:nvSpPr>
          <p:cNvPr id="10" name="Text 8"/>
          <p:cNvSpPr/>
          <p:nvPr/>
        </p:nvSpPr>
        <p:spPr>
          <a:xfrm>
            <a:off x="5709404" y="2336006"/>
            <a:ext cx="2191345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Void return type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5709404" y="2715101"/>
            <a:ext cx="3781187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return value is specified; the function uses </a:t>
            </a: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void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9665851" y="2336006"/>
            <a:ext cx="394454" cy="394454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785628" y="2401729"/>
            <a:ext cx="154900" cy="263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10235565" y="2336006"/>
            <a:ext cx="2191345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Direct call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10235565" y="2715101"/>
            <a:ext cx="3781187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Can be called directly to perform a specific task.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613529" y="3648313"/>
            <a:ext cx="394454" cy="394454"/>
          </a:xfrm>
          <a:prstGeom prst="roundRect">
            <a:avLst>
              <a:gd name="adj" fmla="val 1866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32234" y="3714036"/>
            <a:ext cx="157043" cy="263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1183243" y="3648313"/>
            <a:ext cx="2191345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Code Example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1183243" y="4119443"/>
            <a:ext cx="12833628" cy="3627596"/>
          </a:xfrm>
          <a:prstGeom prst="roundRect">
            <a:avLst>
              <a:gd name="adj" fmla="val 2030"/>
            </a:avLst>
          </a:prstGeom>
          <a:solidFill>
            <a:srgbClr val="D2DDF9"/>
          </a:solidFill>
          <a:ln/>
        </p:spPr>
      </p:sp>
      <p:sp>
        <p:nvSpPr>
          <p:cNvPr id="20" name="Shape 18"/>
          <p:cNvSpPr/>
          <p:nvPr/>
        </p:nvSpPr>
        <p:spPr>
          <a:xfrm>
            <a:off x="1174552" y="4119443"/>
            <a:ext cx="12851011" cy="3627596"/>
          </a:xfrm>
          <a:prstGeom prst="roundRect">
            <a:avLst>
              <a:gd name="adj" fmla="val 725"/>
            </a:avLst>
          </a:prstGeom>
          <a:solidFill>
            <a:srgbClr val="D2DDF9"/>
          </a:solidFill>
          <a:ln/>
        </p:spPr>
      </p:sp>
      <p:sp>
        <p:nvSpPr>
          <p:cNvPr id="21" name="Text 19"/>
          <p:cNvSpPr/>
          <p:nvPr/>
        </p:nvSpPr>
        <p:spPr>
          <a:xfrm>
            <a:off x="1349812" y="4250888"/>
            <a:ext cx="12500491" cy="3364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Function definition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greet() {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printf("Hello, welcome to C programming!\\n");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Main function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greet();  // Function call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0;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5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7927" y="438388"/>
            <a:ext cx="10264735" cy="498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2. Functions with No Parameters but Return a Value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7927" y="1255157"/>
            <a:ext cx="13514546" cy="510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function that does not take any parameters but returns a value is useful when a function performs a task independently and provides a result. It uses a return type other than void.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57927" y="2004298"/>
            <a:ext cx="1992630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Characteristics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557927" y="2492454"/>
            <a:ext cx="13514546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parameters in the function definition.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57927" y="2803208"/>
            <a:ext cx="13514546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Returns a value using the return statement.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57927" y="3113961"/>
            <a:ext cx="13514546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Can be assigned to a variable or used in an expression.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57927" y="3548301"/>
            <a:ext cx="13514546" cy="255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Code Example: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557927" y="3982641"/>
            <a:ext cx="13514546" cy="3809524"/>
          </a:xfrm>
          <a:prstGeom prst="roundRect">
            <a:avLst>
              <a:gd name="adj" fmla="val 1758"/>
            </a:avLst>
          </a:prstGeom>
          <a:solidFill>
            <a:srgbClr val="D2DDF9"/>
          </a:solidFill>
          <a:ln/>
        </p:spPr>
      </p:sp>
      <p:sp>
        <p:nvSpPr>
          <p:cNvPr id="10" name="Shape 8"/>
          <p:cNvSpPr/>
          <p:nvPr/>
        </p:nvSpPr>
        <p:spPr>
          <a:xfrm>
            <a:off x="550069" y="3982641"/>
            <a:ext cx="13530263" cy="3809524"/>
          </a:xfrm>
          <a:prstGeom prst="roundRect">
            <a:avLst>
              <a:gd name="adj" fmla="val 628"/>
            </a:avLst>
          </a:prstGeom>
          <a:solidFill>
            <a:srgbClr val="D2DDF9"/>
          </a:solidFill>
          <a:ln/>
        </p:spPr>
      </p:sp>
      <p:sp>
        <p:nvSpPr>
          <p:cNvPr id="11" name="Text 9"/>
          <p:cNvSpPr/>
          <p:nvPr/>
        </p:nvSpPr>
        <p:spPr>
          <a:xfrm>
            <a:off x="709374" y="4102179"/>
            <a:ext cx="13211651" cy="3570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
// Function definition
int getNumber() {
    return 42;
}
// Main function
int main() {
    int num = getNumber();  // Function call and assignment
    printf("The number is: %d\\n", num);
    return 0;
}
</a:t>
            </a:r>
            <a:endParaRPr lang="en-US" sz="12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7330" y="556855"/>
            <a:ext cx="9919097" cy="488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3. Functions with Parameters but No Return Values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47330" y="1358265"/>
            <a:ext cx="13535739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function that takes parameters but does not return a value is useful for performing actions using given inputs without returning a result. It uses </a:t>
            </a:r>
            <a:r>
              <a:rPr lang="en-US" sz="12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void</a:t>
            </a: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as the return type.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47330" y="1842849"/>
            <a:ext cx="3127653" cy="390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Characteristics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547330" y="2468285"/>
            <a:ext cx="13535739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Accepts parameters in the function definition.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7330" y="2772966"/>
            <a:ext cx="13535739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Does not use </a:t>
            </a:r>
            <a:r>
              <a:rPr lang="en-US" sz="12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return</a:t>
            </a: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 send a value back.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47330" y="3077647"/>
            <a:ext cx="13535739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Can perform actions or modify data based on the parameters.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47330" y="3562231"/>
            <a:ext cx="3127653" cy="390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Code Example</a:t>
            </a:r>
            <a:endParaRPr lang="en-US" sz="2450" dirty="0"/>
          </a:p>
        </p:txBody>
      </p:sp>
      <p:sp>
        <p:nvSpPr>
          <p:cNvPr id="9" name="Shape 7"/>
          <p:cNvSpPr/>
          <p:nvPr/>
        </p:nvSpPr>
        <p:spPr>
          <a:xfrm>
            <a:off x="547330" y="4187666"/>
            <a:ext cx="13535739" cy="3484959"/>
          </a:xfrm>
          <a:prstGeom prst="roundRect">
            <a:avLst>
              <a:gd name="adj" fmla="val 1885"/>
            </a:avLst>
          </a:prstGeom>
          <a:solidFill>
            <a:srgbClr val="D2DDF9"/>
          </a:solidFill>
          <a:ln/>
        </p:spPr>
      </p:sp>
      <p:sp>
        <p:nvSpPr>
          <p:cNvPr id="10" name="Shape 8"/>
          <p:cNvSpPr/>
          <p:nvPr/>
        </p:nvSpPr>
        <p:spPr>
          <a:xfrm>
            <a:off x="539591" y="4187666"/>
            <a:ext cx="13551218" cy="3484959"/>
          </a:xfrm>
          <a:prstGeom prst="roundRect">
            <a:avLst>
              <a:gd name="adj" fmla="val 673"/>
            </a:avLst>
          </a:prstGeom>
          <a:solidFill>
            <a:srgbClr val="D2DDF9"/>
          </a:solidFill>
          <a:ln/>
        </p:spPr>
      </p:sp>
      <p:sp>
        <p:nvSpPr>
          <p:cNvPr id="11" name="Text 9"/>
          <p:cNvSpPr/>
          <p:nvPr/>
        </p:nvSpPr>
        <p:spPr>
          <a:xfrm>
            <a:off x="695920" y="4304943"/>
            <a:ext cx="13238559" cy="3250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
// Function definition
void addNumbers(int a, int b) {
    printf("Sum: %d\\n", a + b);
}
// Main function
int main() {
    addNumbers(5, 3);  // Function call with parameters
    return 0;
}
</a:t>
            </a:r>
            <a:endParaRPr lang="en-US" sz="12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0188" y="433268"/>
            <a:ext cx="9385816" cy="491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3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4. Functions with Parameters and Return Values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50188" y="1238845"/>
            <a:ext cx="13530024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function that takes parameters and returns a value is useful when input values are needed, and the function must return a result. The return type depends on the type of value being returned.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50188" y="1977509"/>
            <a:ext cx="196500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Characteristics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550188" y="2458760"/>
            <a:ext cx="13530024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Accepts parameters in the function definition.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0188" y="2765227"/>
            <a:ext cx="13530024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Uses the </a:t>
            </a:r>
            <a:r>
              <a:rPr lang="en-US" sz="12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return</a:t>
            </a: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statement to send a value back.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50188" y="3071693"/>
            <a:ext cx="13530024" cy="2514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return type depends on the type of value being returned.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50188" y="3558897"/>
            <a:ext cx="1965008" cy="245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Code Example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550188" y="4040148"/>
            <a:ext cx="13530024" cy="3756184"/>
          </a:xfrm>
          <a:prstGeom prst="roundRect">
            <a:avLst>
              <a:gd name="adj" fmla="val 1758"/>
            </a:avLst>
          </a:prstGeom>
          <a:solidFill>
            <a:srgbClr val="D2DDF9"/>
          </a:solidFill>
          <a:ln/>
        </p:spPr>
      </p:sp>
      <p:sp>
        <p:nvSpPr>
          <p:cNvPr id="10" name="Shape 8"/>
          <p:cNvSpPr/>
          <p:nvPr/>
        </p:nvSpPr>
        <p:spPr>
          <a:xfrm>
            <a:off x="542330" y="4040148"/>
            <a:ext cx="13545741" cy="3756184"/>
          </a:xfrm>
          <a:prstGeom prst="roundRect">
            <a:avLst>
              <a:gd name="adj" fmla="val 628"/>
            </a:avLst>
          </a:prstGeom>
          <a:solidFill>
            <a:srgbClr val="D2DDF9"/>
          </a:solidFill>
          <a:ln/>
        </p:spPr>
      </p:sp>
      <p:sp>
        <p:nvSpPr>
          <p:cNvPr id="11" name="Text 9"/>
          <p:cNvSpPr/>
          <p:nvPr/>
        </p:nvSpPr>
        <p:spPr>
          <a:xfrm>
            <a:off x="699492" y="4158020"/>
            <a:ext cx="13231416" cy="3520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
// Function definition
int multiply(int a, int b) {
    return a * b;
}
// Main function
int main() {
    int result = multiply(5, 3);  // Function call with parameters and assignment
    printf("Result: %d\\n", result);
    return 0;
}
</a:t>
            </a:r>
            <a:endParaRPr lang="en-US" sz="12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00920"/>
            <a:ext cx="63530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Nested Functions in C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633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What are Nested Functions?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813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function defined inside another function.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inner function is only accessible inside the outer function.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57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 does not support true nested functions, but nesting can be simulated using function calls inside another function.</a:t>
            </a:r>
            <a:endParaRPr lang="en-US" sz="17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756" y="651272"/>
            <a:ext cx="12356902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Syntax of Nested Function (Using Function Calls)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16756" y="1700927"/>
            <a:ext cx="13196888" cy="5877401"/>
          </a:xfrm>
          <a:prstGeom prst="roundRect">
            <a:avLst>
              <a:gd name="adj" fmla="val 1464"/>
            </a:avLst>
          </a:prstGeom>
          <a:solidFill>
            <a:srgbClr val="D2DDF9"/>
          </a:solidFill>
          <a:ln/>
        </p:spPr>
      </p:sp>
      <p:sp>
        <p:nvSpPr>
          <p:cNvPr id="4" name="Shape 2"/>
          <p:cNvSpPr/>
          <p:nvPr/>
        </p:nvSpPr>
        <p:spPr>
          <a:xfrm>
            <a:off x="706517" y="1700927"/>
            <a:ext cx="13217366" cy="5877401"/>
          </a:xfrm>
          <a:prstGeom prst="roundRect">
            <a:avLst>
              <a:gd name="adj" fmla="val 523"/>
            </a:avLst>
          </a:prstGeom>
          <a:solidFill>
            <a:srgbClr val="D2DDF9"/>
          </a:solidFill>
          <a:ln/>
        </p:spPr>
      </p:sp>
      <p:sp>
        <p:nvSpPr>
          <p:cNvPr id="5" name="Text 3"/>
          <p:cNvSpPr/>
          <p:nvPr/>
        </p:nvSpPr>
        <p:spPr>
          <a:xfrm>
            <a:off x="911304" y="1854518"/>
            <a:ext cx="12807791" cy="5570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
// Function inside a function
void innerFunction() {
    printf("Hello from innerFunction\\n");
}
void outerFunction() {
    printf("Hello from outerFunction\\n");
    innerFunction();  // Calling inner function inside o
}
int main() {
    outerFunction();
    return 0;
}
</a:t>
            </a:r>
            <a:endParaRPr lang="en-US" sz="16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84715"/>
            <a:ext cx="115578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Explanation of Nested Function Example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47122"/>
            <a:ext cx="13042821" cy="2097762"/>
          </a:xfrm>
          <a:prstGeom prst="roundRect">
            <a:avLst>
              <a:gd name="adj" fmla="val 4541"/>
            </a:avLst>
          </a:prstGeom>
          <a:solidFill>
            <a:srgbClr val="B6D6FC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3975973"/>
            <a:ext cx="283488" cy="2268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3930610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innerFunction()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prints a message.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530906" y="4497586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outerFunction()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prints another message and calls innerFunction().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530906" y="5064562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main()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calls outerFunction(), indirectly calling innerFunction().</a:t>
            </a:r>
            <a:endParaRPr lang="en-US" sz="175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20054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Recursive Functions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4451390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642723" y="3394591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5188506" y="3309580"/>
            <a:ext cx="38421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What is a Recursive Function?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188506" y="4154329"/>
            <a:ext cx="38421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function that calls itself until a base condition is met.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9257467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413081" y="3394591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99945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Usage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9994583" y="3799999"/>
            <a:ext cx="38421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Helps solve problems that can be broken down into smaller subproblems.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451390" y="537067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606290" y="5455682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51885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Base Case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5188506" y="5861090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Must have a base case to prevent infinite recursion.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464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Calling: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0886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Execute a function by using its name with parentheses `()`.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307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Pass arguments matching the function's parameter list in type and order.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729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151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`int sum = add(5, 3);` calls `add` with arguments `5` and `3`.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573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`add` calculates `5 + 3`, returning `8`.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995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value `8` is assigned to `sum`.</a:t>
            </a:r>
            <a:endParaRPr lang="en-US" sz="175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640" y="582692"/>
            <a:ext cx="8058507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Syntax of a Recursive Function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741640" y="1668661"/>
            <a:ext cx="13147119" cy="5064919"/>
          </a:xfrm>
          <a:prstGeom prst="roundRect">
            <a:avLst>
              <a:gd name="adj" fmla="val 1757"/>
            </a:avLst>
          </a:prstGeom>
          <a:solidFill>
            <a:srgbClr val="D2DDF9"/>
          </a:solidFill>
          <a:ln/>
        </p:spPr>
      </p:sp>
      <p:sp>
        <p:nvSpPr>
          <p:cNvPr id="4" name="Shape 2"/>
          <p:cNvSpPr/>
          <p:nvPr/>
        </p:nvSpPr>
        <p:spPr>
          <a:xfrm>
            <a:off x="731163" y="1668661"/>
            <a:ext cx="13168074" cy="5064919"/>
          </a:xfrm>
          <a:prstGeom prst="roundRect">
            <a:avLst>
              <a:gd name="adj" fmla="val 628"/>
            </a:avLst>
          </a:prstGeom>
          <a:solidFill>
            <a:srgbClr val="D2DDF9"/>
          </a:solidFill>
          <a:ln/>
        </p:spPr>
      </p:sp>
      <p:sp>
        <p:nvSpPr>
          <p:cNvPr id="5" name="Text 3"/>
          <p:cNvSpPr/>
          <p:nvPr/>
        </p:nvSpPr>
        <p:spPr>
          <a:xfrm>
            <a:off x="942975" y="1827490"/>
            <a:ext cx="12744450" cy="4747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Recursive function definition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recursiveFunction(int count) {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(count == 0)  // Base condition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return;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printf("Recursion step: %d\n", count);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recursiveFunction(count - 1);  // Recursive call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recursiveFunction(5);  // Initial call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0;</a:t>
            </a:r>
            <a:endParaRPr lang="en-US" sz="1650" dirty="0"/>
          </a:p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1640" y="6971943"/>
            <a:ext cx="13147119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example demonstrates a recursive function in C. The function calls itself with a decremented count until the base condition (count == 0) is met, at which point the recursion stops.</a:t>
            </a:r>
            <a:endParaRPr lang="en-US" sz="165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97850"/>
            <a:ext cx="122654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Explanation of Recursive Function Example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21540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85123" y="4300418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42154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recursiveFunction()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4705826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Prints a message and calls itself with count - 1.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21540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72576" y="4300418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54078" y="4215408"/>
            <a:ext cx="31139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Base Case (count == 0)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54078" y="4705826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Stops the recursion.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421540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95034" y="4300418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77249" y="4215408"/>
            <a:ext cx="28808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Execution Sequence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377249" y="4705826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5 → 4 → 3 → 2 → 1 → stop.</a:t>
            </a:r>
            <a:endParaRPr lang="en-US" sz="175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3198"/>
            <a:ext cx="71608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Factorial Using Recursion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85605"/>
            <a:ext cx="13042821" cy="5420678"/>
          </a:xfrm>
          <a:prstGeom prst="roundRect">
            <a:avLst>
              <a:gd name="adj" fmla="val 1757"/>
            </a:avLst>
          </a:prstGeom>
          <a:solidFill>
            <a:srgbClr val="D2DDF9"/>
          </a:solidFill>
          <a:ln/>
        </p:spPr>
      </p:sp>
      <p:sp>
        <p:nvSpPr>
          <p:cNvPr id="4" name="Shape 2"/>
          <p:cNvSpPr/>
          <p:nvPr/>
        </p:nvSpPr>
        <p:spPr>
          <a:xfrm>
            <a:off x="782479" y="1985605"/>
            <a:ext cx="13065443" cy="5420678"/>
          </a:xfrm>
          <a:prstGeom prst="roundRect">
            <a:avLst>
              <a:gd name="adj" fmla="val 628"/>
            </a:avLst>
          </a:prstGeom>
          <a:solidFill>
            <a:srgbClr val="D2DDF9"/>
          </a:solidFill>
          <a:ln/>
        </p:spPr>
      </p:sp>
      <p:sp>
        <p:nvSpPr>
          <p:cNvPr id="5" name="Text 3"/>
          <p:cNvSpPr/>
          <p:nvPr/>
        </p:nvSpPr>
        <p:spPr>
          <a:xfrm>
            <a:off x="1009293" y="2155627"/>
            <a:ext cx="12611814" cy="5080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Function to calculate factorial using recursion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factorial(int n) {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(n == 0)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1;  // Base case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n * factorial(n - 1);  // Recursive call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int num = 5;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printf("Factorial of %d = %d", num, factorial(num));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0;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8958"/>
            <a:ext cx="93381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Explanation of Factorial Example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5136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Base case: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factorial(0) = 1.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694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Recursive case: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factorial(n) = n * factorial(n - 1).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874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Call sequence: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factorial(5) = 5 * factorial(4)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factorial(4) = 4 * factorial(3)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4416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factorial(3) = 3 * factorial(2)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596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factorial(2) = 2 * factorial(1)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6777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factorial(1) = 1 * factorial(0)</a:t>
            </a:r>
            <a:endParaRPr lang="en-US" sz="175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149" y="488037"/>
            <a:ext cx="7248882" cy="554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Fibonacci Series Using Recursion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621149" y="1397556"/>
            <a:ext cx="13388102" cy="5093613"/>
          </a:xfrm>
          <a:prstGeom prst="roundRect">
            <a:avLst>
              <a:gd name="adj" fmla="val 1463"/>
            </a:avLst>
          </a:prstGeom>
          <a:solidFill>
            <a:srgbClr val="D2DDF9"/>
          </a:solidFill>
          <a:ln/>
        </p:spPr>
      </p:sp>
      <p:sp>
        <p:nvSpPr>
          <p:cNvPr id="4" name="Shape 2"/>
          <p:cNvSpPr/>
          <p:nvPr/>
        </p:nvSpPr>
        <p:spPr>
          <a:xfrm>
            <a:off x="612338" y="1397556"/>
            <a:ext cx="13405723" cy="5093613"/>
          </a:xfrm>
          <a:prstGeom prst="roundRect">
            <a:avLst>
              <a:gd name="adj" fmla="val 523"/>
            </a:avLst>
          </a:prstGeom>
          <a:solidFill>
            <a:srgbClr val="D2DDF9"/>
          </a:solidFill>
          <a:ln/>
        </p:spPr>
      </p:sp>
      <p:sp>
        <p:nvSpPr>
          <p:cNvPr id="5" name="Text 3"/>
          <p:cNvSpPr/>
          <p:nvPr/>
        </p:nvSpPr>
        <p:spPr>
          <a:xfrm>
            <a:off x="789742" y="1530668"/>
            <a:ext cx="13050917" cy="48273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Function to compute Fibonacci using recursion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fibonacci(int n) {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(n == 0) return 0;  // Base case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(n == 1) return 1;  // Base case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fibonacci(n - 1) + fibonacci(n - 2);  // Recursive call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int n = 10, i;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printf("Fibonacci Series: ");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for (i = 0; i &lt; n; i++) {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printf("%d ", fibonacci(i));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0;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21149" y="6690836"/>
            <a:ext cx="13388102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Explanation: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21149" y="7174468"/>
            <a:ext cx="13388102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program calculates and prints the Fibonacci series using recursion. The </a:t>
            </a: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fibonacci()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function calls itself to compute each Fibonacci number. The base cases are </a:t>
            </a: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fibonacci(0) = 0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and </a:t>
            </a: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fibonacci(1) = 1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The series is printed in the main function by calling the fibonacci function in a loop.</a:t>
            </a:r>
            <a:endParaRPr lang="en-US" sz="135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5629"/>
            <a:ext cx="121515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Introduction to Passing Arrays to Functions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695944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4" name="Shape 2"/>
          <p:cNvSpPr/>
          <p:nvPr/>
        </p:nvSpPr>
        <p:spPr>
          <a:xfrm>
            <a:off x="3982522" y="3902154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5" name="Shape 3"/>
          <p:cNvSpPr/>
          <p:nvPr/>
        </p:nvSpPr>
        <p:spPr>
          <a:xfrm>
            <a:off x="3742611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933944" y="4525804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685092" y="2388037"/>
            <a:ext cx="462522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Passing Arrays to Functions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1020604" y="2949416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 C, you can pass arrays to functions to process multiple elements at once.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299841" y="4695944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0" name="Shape 8"/>
          <p:cNvSpPr/>
          <p:nvPr/>
        </p:nvSpPr>
        <p:spPr>
          <a:xfrm>
            <a:off x="705993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15545" y="4525804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613916" y="571666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Under the Hood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4337923" y="6278047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When you pass an array, only the address of the first element is sent, not the entire array.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10617279" y="3902154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5" name="Shape 13"/>
          <p:cNvSpPr/>
          <p:nvPr/>
        </p:nvSpPr>
        <p:spPr>
          <a:xfrm>
            <a:off x="10377368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532269" y="4525804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931354" y="238803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Modify the Original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7655362" y="2949416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function can then directly modify the original array you passed in.</a:t>
            </a:r>
            <a:endParaRPr lang="en-US" sz="175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8052" y="478155"/>
            <a:ext cx="5014913" cy="542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3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Syntax of Array Passing</a:t>
            </a:r>
            <a:endParaRPr lang="en-US" sz="3400" dirty="0"/>
          </a:p>
        </p:txBody>
      </p:sp>
      <p:sp>
        <p:nvSpPr>
          <p:cNvPr id="3" name="Shape 1"/>
          <p:cNvSpPr/>
          <p:nvPr/>
        </p:nvSpPr>
        <p:spPr>
          <a:xfrm>
            <a:off x="608052" y="1368504"/>
            <a:ext cx="13414296" cy="6382941"/>
          </a:xfrm>
          <a:prstGeom prst="roundRect">
            <a:avLst>
              <a:gd name="adj" fmla="val 1143"/>
            </a:avLst>
          </a:prstGeom>
          <a:solidFill>
            <a:srgbClr val="B6D6FC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64" y="1616393"/>
            <a:ext cx="217170" cy="17371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72647" y="1585555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172647" y="2019776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#include &lt;stdio.h&gt;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172647" y="2453997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172647" y="2888218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void printArray(int arr[5]) { // Fixed size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1172647" y="3322439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for (int i = 0; i &lt; 5; i++) {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172647" y="3756660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     printf("%d ", arr[i]);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1172647" y="4190881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 }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1172647" y="4625102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1172647" y="5059323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1172647" y="5493544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 main() {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1172647" y="5927765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int numbers[] = {10, 20, 30, 40, 50};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1172647" y="6361986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printArray(numbers); // Passing array with fixed size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1172647" y="6796207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return 0;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1172647" y="7230428"/>
            <a:ext cx="12675989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35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820" y="512921"/>
            <a:ext cx="8480227" cy="582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Passing a 2D Array to a Function in C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652820" y="1468755"/>
            <a:ext cx="13324761" cy="6249353"/>
          </a:xfrm>
          <a:prstGeom prst="roundRect">
            <a:avLst>
              <a:gd name="adj" fmla="val 1254"/>
            </a:avLst>
          </a:prstGeom>
          <a:solidFill>
            <a:srgbClr val="D2DDF9"/>
          </a:solidFill>
          <a:ln/>
        </p:spPr>
      </p:sp>
      <p:sp>
        <p:nvSpPr>
          <p:cNvPr id="4" name="Shape 2"/>
          <p:cNvSpPr/>
          <p:nvPr/>
        </p:nvSpPr>
        <p:spPr>
          <a:xfrm>
            <a:off x="643533" y="1468755"/>
            <a:ext cx="13343334" cy="6249353"/>
          </a:xfrm>
          <a:prstGeom prst="roundRect">
            <a:avLst>
              <a:gd name="adj" fmla="val 448"/>
            </a:avLst>
          </a:prstGeom>
          <a:solidFill>
            <a:srgbClr val="D2DDF9"/>
          </a:solidFill>
          <a:ln/>
        </p:spPr>
      </p:sp>
      <p:sp>
        <p:nvSpPr>
          <p:cNvPr id="5" name="Text 3"/>
          <p:cNvSpPr/>
          <p:nvPr/>
        </p:nvSpPr>
        <p:spPr>
          <a:xfrm>
            <a:off x="829985" y="1608534"/>
            <a:ext cx="12970431" cy="5969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printMatrix(int matrix[3][3]) {  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for (int i = 0; i &lt; 3; i++) {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for (int j = 0; j &lt; 3; j++) {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printf("%d ", matrix[i][j]);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printf("\n");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int matrix[3][3] = {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{1, 2, 3},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{4, 5, 6},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{7, 8, 9}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};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printMatrix(matrix);  // Passing the 2D array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0;</a:t>
            </a:r>
            <a:endParaRPr lang="en-US" sz="1450" dirty="0"/>
          </a:p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5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1155" y="527328"/>
            <a:ext cx="7945636" cy="599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Passing Strings to a Function in C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71155" y="1510070"/>
            <a:ext cx="13288089" cy="61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 C, strings are arrays of characters terminated by a null character ('\0'). When passing a string to a function, you are actually passing a pointer to the first character of the string.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671155" y="2339459"/>
            <a:ext cx="13288089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Here's an example:</a:t>
            </a: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671155" y="2862024"/>
            <a:ext cx="13288089" cy="3969544"/>
          </a:xfrm>
          <a:prstGeom prst="roundRect">
            <a:avLst>
              <a:gd name="adj" fmla="val 2029"/>
            </a:avLst>
          </a:prstGeom>
          <a:solidFill>
            <a:srgbClr val="D2DDF9"/>
          </a:solidFill>
          <a:ln/>
        </p:spPr>
      </p:sp>
      <p:sp>
        <p:nvSpPr>
          <p:cNvPr id="6" name="Shape 4"/>
          <p:cNvSpPr/>
          <p:nvPr/>
        </p:nvSpPr>
        <p:spPr>
          <a:xfrm>
            <a:off x="661630" y="2862024"/>
            <a:ext cx="13307139" cy="3969544"/>
          </a:xfrm>
          <a:prstGeom prst="roundRect">
            <a:avLst>
              <a:gd name="adj" fmla="val 725"/>
            </a:avLst>
          </a:prstGeom>
          <a:solidFill>
            <a:srgbClr val="D2DDF9"/>
          </a:solidFill>
          <a:ln/>
        </p:spPr>
      </p:sp>
      <p:sp>
        <p:nvSpPr>
          <p:cNvPr id="7" name="Text 5"/>
          <p:cNvSpPr/>
          <p:nvPr/>
        </p:nvSpPr>
        <p:spPr>
          <a:xfrm>
            <a:off x="853321" y="3005852"/>
            <a:ext cx="12923758" cy="3681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printString(char arr[]) {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printf("%s\n", str);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char message[] = "Hello, world!";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printString(message);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0;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71155" y="7047309"/>
            <a:ext cx="13288089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Explanation: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In this example, </a:t>
            </a: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printString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accepts a </a:t>
            </a: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char *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which is a pointer to a character array (string). The </a:t>
            </a: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message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array in </a:t>
            </a: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is passed to </a:t>
            </a: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printString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which then prints the string.</a:t>
            </a:r>
            <a:endParaRPr lang="en-US" sz="15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19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Scope of a Variable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3436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scope of a variable defines where it can be accessed in a program. There are three main types of scope: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52418"/>
            <a:ext cx="130428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16003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330374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Scope Type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824" y="330374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810357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224" y="395406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Scope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45824" y="3954066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Variable declared inside a function/block, accessible only within it.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823579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224" y="496728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Global Scope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45824" y="4967288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Variable declared outside all functions, accessible throughout the program.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5836801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224" y="5980509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Function Scope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45824" y="5980509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Variable declared inside a function, accessible only within that function.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458" y="495181"/>
            <a:ext cx="699789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Function Program Example in C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7458" y="1399342"/>
            <a:ext cx="13395484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Here's a simple C program that demonstrates the use of a function: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17458" y="1880116"/>
            <a:ext cx="13395484" cy="4159091"/>
          </a:xfrm>
          <a:prstGeom prst="roundRect">
            <a:avLst>
              <a:gd name="adj" fmla="val 1782"/>
            </a:avLst>
          </a:prstGeom>
          <a:solidFill>
            <a:srgbClr val="B6D6FC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36696"/>
            <a:ext cx="220504" cy="176332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1190625" y="2100501"/>
            <a:ext cx="12645985" cy="3652123"/>
          </a:xfrm>
          <a:prstGeom prst="roundRect">
            <a:avLst>
              <a:gd name="adj" fmla="val 2029"/>
            </a:avLst>
          </a:prstGeom>
          <a:solidFill>
            <a:srgbClr val="D2DDF9"/>
          </a:solidFill>
          <a:ln/>
        </p:spPr>
      </p:sp>
      <p:sp>
        <p:nvSpPr>
          <p:cNvPr id="7" name="Shape 4"/>
          <p:cNvSpPr/>
          <p:nvPr/>
        </p:nvSpPr>
        <p:spPr>
          <a:xfrm>
            <a:off x="1181814" y="2100501"/>
            <a:ext cx="12663607" cy="3652123"/>
          </a:xfrm>
          <a:prstGeom prst="roundRect">
            <a:avLst>
              <a:gd name="adj" fmla="val 725"/>
            </a:avLst>
          </a:prstGeom>
          <a:solidFill>
            <a:srgbClr val="D2DDF9"/>
          </a:solidFill>
          <a:ln/>
        </p:spPr>
      </p:sp>
      <p:sp>
        <p:nvSpPr>
          <p:cNvPr id="8" name="Text 5"/>
          <p:cNvSpPr/>
          <p:nvPr/>
        </p:nvSpPr>
        <p:spPr>
          <a:xfrm>
            <a:off x="1358146" y="2232779"/>
            <a:ext cx="12310943" cy="3387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multiply(int a, int b); // function declaration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int num1 = 5; int num2 = 3; int product;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product = multiply(num1, num2); // function call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printf("The product of %d and %d is %d\\n", num1, num2, product);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return 0;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function definition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multiply(int a, int b) {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return a * b;</a:t>
            </a:r>
            <a:endParaRPr lang="en-US" sz="135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17458" y="6237684"/>
            <a:ext cx="13395484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 this example: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17458" y="6718459"/>
            <a:ext cx="13395484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multiply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function takes two integer arguments and returns their product.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617458" y="7077670"/>
            <a:ext cx="13395484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function calls the 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multiply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function with the arguments 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num1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and 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num2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617458" y="7436882"/>
            <a:ext cx="13395484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result is stored in the 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product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variable and printed to the console.</a:t>
            </a:r>
            <a:endParaRPr lang="en-US" sz="135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429" y="600432"/>
            <a:ext cx="8044220" cy="6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Scope of a Variable (Example)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63429" y="1718310"/>
            <a:ext cx="13103543" cy="5910739"/>
          </a:xfrm>
          <a:prstGeom prst="roundRect">
            <a:avLst>
              <a:gd name="adj" fmla="val 1550"/>
            </a:avLst>
          </a:prstGeom>
          <a:solidFill>
            <a:srgbClr val="D2DDF9"/>
          </a:solidFill>
          <a:ln/>
        </p:spPr>
      </p:sp>
      <p:sp>
        <p:nvSpPr>
          <p:cNvPr id="4" name="Shape 2"/>
          <p:cNvSpPr/>
          <p:nvPr/>
        </p:nvSpPr>
        <p:spPr>
          <a:xfrm>
            <a:off x="752594" y="1718310"/>
            <a:ext cx="13125212" cy="5910739"/>
          </a:xfrm>
          <a:prstGeom prst="roundRect">
            <a:avLst>
              <a:gd name="adj" fmla="val 554"/>
            </a:avLst>
          </a:prstGeom>
          <a:solidFill>
            <a:srgbClr val="D2DDF9"/>
          </a:solidFill>
          <a:ln/>
        </p:spPr>
      </p:sp>
      <p:sp>
        <p:nvSpPr>
          <p:cNvPr id="5" name="Text 3"/>
          <p:cNvSpPr/>
          <p:nvPr/>
        </p:nvSpPr>
        <p:spPr>
          <a:xfrm>
            <a:off x="970717" y="1881902"/>
            <a:ext cx="12688967" cy="5583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
int globalVar = 100;  // Global variable
void func() {
    int localVar = 50;  // Local variable
    printf("Inside function: localVar = %d\n", localVar);
}
int main() {
    int mainVar = 10;  // Local to main()
    func();
    printf("Inside main: mainVar = %d\n", mainVar);
    return 0;
}
</a:t>
            </a:r>
            <a:endParaRPr lang="en-US" sz="17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0019"/>
            <a:ext cx="60303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Visibility of a Variable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224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Visibility refers to where a variable can be accessed within a program.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40480"/>
            <a:ext cx="13042821" cy="2329101"/>
          </a:xfrm>
          <a:prstGeom prst="roundRect">
            <a:avLst>
              <a:gd name="adj" fmla="val 409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84810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399180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Scope Type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824" y="399180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Visibility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4498419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224" y="4642128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Scope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45824" y="4642128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Visible only inside the function/block where it is declared.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551164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224" y="565535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Global Scope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45824" y="5655350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Visible throughout the program, in all functions.</a:t>
            </a:r>
            <a:endParaRPr lang="en-US" sz="175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906" y="604718"/>
            <a:ext cx="8736211" cy="686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Visibility of a Variable (Example)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68906" y="1730573"/>
            <a:ext cx="13092589" cy="4898469"/>
          </a:xfrm>
          <a:prstGeom prst="roundRect">
            <a:avLst>
              <a:gd name="adj" fmla="val 1884"/>
            </a:avLst>
          </a:prstGeom>
          <a:solidFill>
            <a:srgbClr val="D2DDF9"/>
          </a:solidFill>
          <a:ln/>
        </p:spPr>
      </p:sp>
      <p:sp>
        <p:nvSpPr>
          <p:cNvPr id="4" name="Shape 2"/>
          <p:cNvSpPr/>
          <p:nvPr/>
        </p:nvSpPr>
        <p:spPr>
          <a:xfrm>
            <a:off x="757952" y="1730573"/>
            <a:ext cx="13114496" cy="4898469"/>
          </a:xfrm>
          <a:prstGeom prst="roundRect">
            <a:avLst>
              <a:gd name="adj" fmla="val 673"/>
            </a:avLst>
          </a:prstGeom>
          <a:solidFill>
            <a:srgbClr val="D2DDF9"/>
          </a:solidFill>
          <a:ln/>
        </p:spPr>
      </p:sp>
      <p:sp>
        <p:nvSpPr>
          <p:cNvPr id="5" name="Text 3"/>
          <p:cNvSpPr/>
          <p:nvPr/>
        </p:nvSpPr>
        <p:spPr>
          <a:xfrm>
            <a:off x="977622" y="1895237"/>
            <a:ext cx="12675156" cy="45691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globalVar = 10;  // Visible everywhere</a:t>
            </a: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display() {</a:t>
            </a: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printf("Inside display: globalVar = %d\n", globalVar);</a:t>
            </a: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display();</a:t>
            </a: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printf("Inside main: globalVar = %d\n", globalVar);</a:t>
            </a: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0;</a:t>
            </a:r>
            <a:endParaRPr lang="en-US" sz="1700" dirty="0"/>
          </a:p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68906" y="6876098"/>
            <a:ext cx="13092589" cy="748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example demonstrates the visibility of a global variable. The variable </a:t>
            </a: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globalVar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is declared outside of any function, making it accessible from both the </a:t>
            </a: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display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function and the </a:t>
            </a:r>
            <a:r>
              <a:rPr lang="en-US" sz="17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</a:t>
            </a: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function.</a:t>
            </a:r>
            <a:endParaRPr lang="en-US" sz="170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8530" y="626507"/>
            <a:ext cx="4638199" cy="552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Lifetime of a Variable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8530" y="1532096"/>
            <a:ext cx="13393341" cy="565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lifetime of a variable determines how long it exists in memory during the execution of a program. This is closely related to the storage class of the variable, which dictates where and how it is stored.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18530" y="2296120"/>
            <a:ext cx="13393341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Here's a summary of variable lifetimes based on their storage class:</a:t>
            </a:r>
            <a:endParaRPr lang="en-US" sz="1350" dirty="0"/>
          </a:p>
        </p:txBody>
      </p:sp>
      <p:sp>
        <p:nvSpPr>
          <p:cNvPr id="5" name="Shape 3"/>
          <p:cNvSpPr/>
          <p:nvPr/>
        </p:nvSpPr>
        <p:spPr>
          <a:xfrm>
            <a:off x="618530" y="2777490"/>
            <a:ext cx="13393341" cy="4825603"/>
          </a:xfrm>
          <a:prstGeom prst="roundRect">
            <a:avLst>
              <a:gd name="adj" fmla="val 153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26150" y="2785110"/>
            <a:ext cx="13378101" cy="50982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802958" y="2898696"/>
            <a:ext cx="4103013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Storage Class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5266968" y="2898696"/>
            <a:ext cx="4097893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Lifetime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9725858" y="2898696"/>
            <a:ext cx="4101703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Scope</a:t>
            </a:r>
            <a:endParaRPr lang="en-US" sz="1350" dirty="0"/>
          </a:p>
        </p:txBody>
      </p:sp>
      <p:sp>
        <p:nvSpPr>
          <p:cNvPr id="10" name="Shape 8"/>
          <p:cNvSpPr/>
          <p:nvPr/>
        </p:nvSpPr>
        <p:spPr>
          <a:xfrm>
            <a:off x="626150" y="3294936"/>
            <a:ext cx="13378101" cy="107513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802958" y="3408521"/>
            <a:ext cx="410301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Automatic (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auto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)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5266968" y="3408521"/>
            <a:ext cx="4097893" cy="847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Exists only when the function or block in which it is declared is running. Memory is allocated upon entry and deallocated upon exit.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9725858" y="3408521"/>
            <a:ext cx="4101703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</a:t>
            </a:r>
            <a:endParaRPr lang="en-US" sz="1350" dirty="0"/>
          </a:p>
        </p:txBody>
      </p:sp>
      <p:sp>
        <p:nvSpPr>
          <p:cNvPr id="14" name="Shape 12"/>
          <p:cNvSpPr/>
          <p:nvPr/>
        </p:nvSpPr>
        <p:spPr>
          <a:xfrm>
            <a:off x="626150" y="4370070"/>
            <a:ext cx="13378101" cy="13577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802958" y="4483656"/>
            <a:ext cx="410301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Static (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static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)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5266968" y="4483656"/>
            <a:ext cx="4097893" cy="1130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Exists throughout the entire program's execution. It retains its value even after the function or block in which it is declared has finished executing.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9725858" y="4483656"/>
            <a:ext cx="4101703" cy="565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or Global (depending on where it's declared)</a:t>
            </a:r>
            <a:endParaRPr lang="en-US" sz="1350" dirty="0"/>
          </a:p>
        </p:txBody>
      </p:sp>
      <p:sp>
        <p:nvSpPr>
          <p:cNvPr id="18" name="Shape 16"/>
          <p:cNvSpPr/>
          <p:nvPr/>
        </p:nvSpPr>
        <p:spPr>
          <a:xfrm>
            <a:off x="626150" y="5727859"/>
            <a:ext cx="13378101" cy="107513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802958" y="5841444"/>
            <a:ext cx="410301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Extern (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extern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)</a:t>
            </a:r>
            <a:endParaRPr lang="en-US" sz="1350" dirty="0"/>
          </a:p>
        </p:txBody>
      </p:sp>
      <p:sp>
        <p:nvSpPr>
          <p:cNvPr id="20" name="Text 18"/>
          <p:cNvSpPr/>
          <p:nvPr/>
        </p:nvSpPr>
        <p:spPr>
          <a:xfrm>
            <a:off x="5266968" y="5841444"/>
            <a:ext cx="4097893" cy="847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Exists throughout the program's execution. It refers to a global variable that is defined in another file.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9725858" y="5841444"/>
            <a:ext cx="4101703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Global</a:t>
            </a:r>
            <a:endParaRPr lang="en-US" sz="1350" dirty="0"/>
          </a:p>
        </p:txBody>
      </p:sp>
      <p:sp>
        <p:nvSpPr>
          <p:cNvPr id="22" name="Shape 20"/>
          <p:cNvSpPr/>
          <p:nvPr/>
        </p:nvSpPr>
        <p:spPr>
          <a:xfrm>
            <a:off x="626150" y="6802993"/>
            <a:ext cx="13378101" cy="79248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802958" y="6916579"/>
            <a:ext cx="410301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Register (</a:t>
            </a:r>
            <a:r>
              <a:rPr lang="en-US" sz="135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register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)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5266968" y="6916579"/>
            <a:ext cx="4097893" cy="565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Stored in CPU registers (if available), lifetime is function execution.</a:t>
            </a:r>
            <a:endParaRPr lang="en-US" sz="1350" dirty="0"/>
          </a:p>
        </p:txBody>
      </p:sp>
      <p:sp>
        <p:nvSpPr>
          <p:cNvPr id="25" name="Text 23"/>
          <p:cNvSpPr/>
          <p:nvPr/>
        </p:nvSpPr>
        <p:spPr>
          <a:xfrm>
            <a:off x="9725858" y="6916579"/>
            <a:ext cx="4101703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</a:t>
            </a:r>
            <a:endParaRPr lang="en-US" sz="135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2232" y="559594"/>
            <a:ext cx="8023146" cy="6360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Lifetime of a Variable (Example)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12232" y="1602581"/>
            <a:ext cx="13205936" cy="5188029"/>
          </a:xfrm>
          <a:prstGeom prst="roundRect">
            <a:avLst>
              <a:gd name="adj" fmla="val 1648"/>
            </a:avLst>
          </a:prstGeom>
          <a:solidFill>
            <a:srgbClr val="D2DDF9"/>
          </a:solidFill>
          <a:ln/>
        </p:spPr>
      </p:sp>
      <p:sp>
        <p:nvSpPr>
          <p:cNvPr id="4" name="Shape 2"/>
          <p:cNvSpPr/>
          <p:nvPr/>
        </p:nvSpPr>
        <p:spPr>
          <a:xfrm>
            <a:off x="702112" y="1602581"/>
            <a:ext cx="13226177" cy="5188029"/>
          </a:xfrm>
          <a:prstGeom prst="roundRect">
            <a:avLst>
              <a:gd name="adj" fmla="val 588"/>
            </a:avLst>
          </a:prstGeom>
          <a:solidFill>
            <a:srgbClr val="D2DDF9"/>
          </a:solidFill>
          <a:ln/>
        </p:spPr>
      </p:sp>
      <p:sp>
        <p:nvSpPr>
          <p:cNvPr id="5" name="Text 3"/>
          <p:cNvSpPr/>
          <p:nvPr/>
        </p:nvSpPr>
        <p:spPr>
          <a:xfrm>
            <a:off x="905589" y="1755219"/>
            <a:ext cx="12819221" cy="4882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
void staticDemo() {
    static int count = 0;  // Static variable retains value
    count++;
    printf("Count = %d\n", count);
}
int main() {
    staticDemo();
    staticDemo();
    staticDemo();
    return 0;
}
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12232" y="7019568"/>
            <a:ext cx="13205936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example demonstrates the lifetime of a static variable. The variable </a:t>
            </a: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count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is initialized only once, and its value is retained across multiple calls to the function. The output will show </a:t>
            </a: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count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increasing with each call.</a:t>
            </a:r>
            <a:endParaRPr lang="en-US" sz="16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3827"/>
            <a:ext cx="118702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Scope, Visibility, and Lifetime of a Variable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06234"/>
            <a:ext cx="13042821" cy="2979420"/>
          </a:xfrm>
          <a:prstGeom prst="roundRect">
            <a:avLst>
              <a:gd name="adj" fmla="val 319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213854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335756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Concept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45824" y="335756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Definition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386417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224" y="400788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Scope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5824" y="4007882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Defines where a variable can be accessed.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514493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224" y="4658201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Visibility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824" y="4658201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Determines in which functions the variable is accessible.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552771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224" y="567142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Lifetime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5824" y="5671423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Defines how long the variable exists in memory.</a:t>
            </a:r>
            <a:endParaRPr lang="en-US" sz="175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86538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Local and Global Variables in C</a:t>
            </a:r>
            <a:endParaRPr lang="en-US" sz="4450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41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Local Variables in C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877395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4" name="Shape 2"/>
          <p:cNvSpPr/>
          <p:nvPr/>
        </p:nvSpPr>
        <p:spPr>
          <a:xfrm>
            <a:off x="3318986" y="4083606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5" name="Shape 3"/>
          <p:cNvSpPr/>
          <p:nvPr/>
        </p:nvSpPr>
        <p:spPr>
          <a:xfrm>
            <a:off x="3079075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270409" y="4707255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633061" y="256948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Defined Within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1020604" y="3130868"/>
            <a:ext cx="462736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variables are declared inside a function or code block, not globally.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972889" y="4877395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0" name="Shape 8"/>
          <p:cNvSpPr/>
          <p:nvPr/>
        </p:nvSpPr>
        <p:spPr>
          <a:xfrm>
            <a:off x="5732978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88593" y="4707255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4286964" y="589811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Accessible Locally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3674507" y="6459498"/>
            <a:ext cx="462736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variables can only be used within the function or block where they are defined.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626793" y="4083606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5" name="Shape 13"/>
          <p:cNvSpPr/>
          <p:nvPr/>
        </p:nvSpPr>
        <p:spPr>
          <a:xfrm>
            <a:off x="8386882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541782" y="4707255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6878003" y="2206585"/>
            <a:ext cx="352817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Temporary Existence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6328410" y="2767965"/>
            <a:ext cx="462736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variables are created when the function is called and destroyed when it ends.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11280696" y="4877395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20" name="Shape 18"/>
          <p:cNvSpPr/>
          <p:nvPr/>
        </p:nvSpPr>
        <p:spPr>
          <a:xfrm>
            <a:off x="11040785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1194375" y="4707255"/>
            <a:ext cx="20312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594771" y="589811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Stay In Their Lane</a:t>
            </a:r>
            <a:endParaRPr lang="en-US" sz="2650" dirty="0"/>
          </a:p>
        </p:txBody>
      </p:sp>
      <p:sp>
        <p:nvSpPr>
          <p:cNvPr id="23" name="Text 21"/>
          <p:cNvSpPr/>
          <p:nvPr/>
        </p:nvSpPr>
        <p:spPr>
          <a:xfrm>
            <a:off x="8982313" y="6459498"/>
            <a:ext cx="462736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variables cannot be accessed outside of their defining function or block.</a:t>
            </a:r>
            <a:endParaRPr lang="en-US" sz="1750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2941" y="680918"/>
            <a:ext cx="4807029" cy="600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Local Variables in C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72941" y="1666161"/>
            <a:ext cx="13284518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variables are declared inside a function or block of code. They are only accessible within the function or block in which they are declared.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72941" y="2190036"/>
            <a:ext cx="13284518" cy="3980259"/>
          </a:xfrm>
          <a:prstGeom prst="roundRect">
            <a:avLst>
              <a:gd name="adj" fmla="val 2029"/>
            </a:avLst>
          </a:prstGeom>
          <a:solidFill>
            <a:srgbClr val="D2DDF9"/>
          </a:solidFill>
          <a:ln/>
        </p:spPr>
      </p:sp>
      <p:sp>
        <p:nvSpPr>
          <p:cNvPr id="5" name="Shape 3"/>
          <p:cNvSpPr/>
          <p:nvPr/>
        </p:nvSpPr>
        <p:spPr>
          <a:xfrm>
            <a:off x="663416" y="2190036"/>
            <a:ext cx="13303568" cy="3980259"/>
          </a:xfrm>
          <a:prstGeom prst="roundRect">
            <a:avLst>
              <a:gd name="adj" fmla="val 725"/>
            </a:avLst>
          </a:prstGeom>
          <a:solidFill>
            <a:srgbClr val="D2DDF9"/>
          </a:solidFill>
          <a:ln/>
        </p:spPr>
      </p:sp>
      <p:sp>
        <p:nvSpPr>
          <p:cNvPr id="6" name="Text 4"/>
          <p:cNvSpPr/>
          <p:nvPr/>
        </p:nvSpPr>
        <p:spPr>
          <a:xfrm>
            <a:off x="855583" y="2334220"/>
            <a:ext cx="12919234" cy="3691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myFunction() {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int localVar = 10;  // Local variable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printf("Inside myFunction: localVar = %d\n", localVar);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myFunction();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// printf("%d", localVar);  // ERROR: localVar is not accessible here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0;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72941" y="6386513"/>
            <a:ext cx="13284518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72941" y="6910388"/>
            <a:ext cx="13284518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 this example, </a:t>
            </a: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localVar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is a local variable inside </a:t>
            </a: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myFunction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It can only be used within </a:t>
            </a: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myFunction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Attempting to access it in </a:t>
            </a:r>
            <a:r>
              <a:rPr lang="en-US" sz="15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will result in a compilation error.</a:t>
            </a:r>
            <a:endParaRPr lang="en-US" sz="150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8582"/>
            <a:ext cx="57888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Global Variables in C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299960" y="2200989"/>
            <a:ext cx="30480" cy="4990028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4" name="Shape 2"/>
          <p:cNvSpPr/>
          <p:nvPr/>
        </p:nvSpPr>
        <p:spPr>
          <a:xfrm>
            <a:off x="6296739" y="269605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5" name="Shape 3"/>
          <p:cNvSpPr/>
          <p:nvPr/>
        </p:nvSpPr>
        <p:spPr>
          <a:xfrm>
            <a:off x="7060049" y="24561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51383" y="2541151"/>
            <a:ext cx="1276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369933" y="2427803"/>
            <a:ext cx="46977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Declared Outside Functions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93790" y="2989183"/>
            <a:ext cx="527387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Global variables are defined at the beginning of the program, outside any functions.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39871" y="3830122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0" name="Shape 8"/>
          <p:cNvSpPr/>
          <p:nvPr/>
        </p:nvSpPr>
        <p:spPr>
          <a:xfrm>
            <a:off x="7060049" y="35902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15664" y="3675221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8562737" y="3561874"/>
            <a:ext cx="383536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Accessible Everywhere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8562737" y="4123253"/>
            <a:ext cx="527387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Global variables can be accessed and modified by any function in the program.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6296739" y="4850725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5" name="Shape 13"/>
          <p:cNvSpPr/>
          <p:nvPr/>
        </p:nvSpPr>
        <p:spPr>
          <a:xfrm>
            <a:off x="7060049" y="46108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14949" y="4695825"/>
            <a:ext cx="20038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2665333" y="458247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Persist Throughout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793790" y="5143857"/>
            <a:ext cx="527387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Global variables retain their values for the entire duration of the program's execution.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539871" y="587144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20" name="Shape 18"/>
          <p:cNvSpPr/>
          <p:nvPr/>
        </p:nvSpPr>
        <p:spPr>
          <a:xfrm>
            <a:off x="7060049" y="563153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13640" y="5716548"/>
            <a:ext cx="20312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8562737" y="560320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Risky Business</a:t>
            </a:r>
            <a:endParaRPr lang="en-US" sz="2650" dirty="0"/>
          </a:p>
        </p:txBody>
      </p:sp>
      <p:sp>
        <p:nvSpPr>
          <p:cNvPr id="23" name="Text 21"/>
          <p:cNvSpPr/>
          <p:nvPr/>
        </p:nvSpPr>
        <p:spPr>
          <a:xfrm>
            <a:off x="8562737" y="6164580"/>
            <a:ext cx="527387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Modifying global variables can lead to unintended changes, so use them with caution.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59117"/>
            <a:ext cx="66240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User‐Defined Functions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2152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Definition: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 function is a block of code/group of statements/self-contained block of statements/ basic building blocks in a program that performs a particular task. 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024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It is also known as procedure or subroutine or module, in other programming languages.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467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 perform any task, we can create function. A function can be called many times. It provides modularity and code reusability.</a:t>
            </a:r>
            <a:endParaRPr lang="en-US" sz="175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875" y="563166"/>
            <a:ext cx="5227201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Global Variables in C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6875" y="1612821"/>
            <a:ext cx="13196649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Global variables are declared outside any function, making them accessible throughout the entire program.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6875" y="2170867"/>
            <a:ext cx="13196649" cy="4566761"/>
          </a:xfrm>
          <a:prstGeom prst="roundRect">
            <a:avLst>
              <a:gd name="adj" fmla="val 1884"/>
            </a:avLst>
          </a:prstGeom>
          <a:solidFill>
            <a:srgbClr val="D2DDF9"/>
          </a:solidFill>
          <a:ln/>
        </p:spPr>
      </p:sp>
      <p:sp>
        <p:nvSpPr>
          <p:cNvPr id="5" name="Shape 3"/>
          <p:cNvSpPr/>
          <p:nvPr/>
        </p:nvSpPr>
        <p:spPr>
          <a:xfrm>
            <a:off x="706636" y="2170867"/>
            <a:ext cx="13217128" cy="4566761"/>
          </a:xfrm>
          <a:prstGeom prst="roundRect">
            <a:avLst>
              <a:gd name="adj" fmla="val 673"/>
            </a:avLst>
          </a:prstGeom>
          <a:solidFill>
            <a:srgbClr val="D2DDF9"/>
          </a:solidFill>
          <a:ln/>
        </p:spPr>
      </p:sp>
      <p:sp>
        <p:nvSpPr>
          <p:cNvPr id="6" name="Text 4"/>
          <p:cNvSpPr/>
          <p:nvPr/>
        </p:nvSpPr>
        <p:spPr>
          <a:xfrm>
            <a:off x="911423" y="2324457"/>
            <a:ext cx="12807553" cy="4259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&lt;stdio.h&gt;</a:t>
            </a: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globalVar = 20;  // Global variable</a:t>
            </a: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myFunction() {</a:t>
            </a: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printf("Inside myFunction: globalVar = %d\\n", globalVar);</a:t>
            </a: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printf("Inside main: globalVar = %d\\n", globalVar);</a:t>
            </a: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myFunction();</a:t>
            </a: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0;</a:t>
            </a:r>
            <a:endParaRPr lang="en-US" sz="1600" dirty="0"/>
          </a:p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6875" y="6968014"/>
            <a:ext cx="13196649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 this example,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globalVar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is declared outside any function, making it a global variable. It can be accessed and modified by any function in the program, including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and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myFunction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8436"/>
            <a:ext cx="65667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Advantage of functions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084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Code Reusability By creating functions in C, you can call it many times. So we don't need to write the same code again and again.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959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Code optimization It makes the code optimized, we don't need to write much code.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381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Easily to debug the program.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8424" y="731639"/>
            <a:ext cx="5936933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Types of Functions in C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8424" y="1694140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1. Library Functions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8424" y="2331482"/>
            <a:ext cx="1317355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Predefined functions available in C libraries.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8424" y="2737128"/>
            <a:ext cx="13173551" cy="35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Declared in header files like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&lt;stdio.h&gt;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&lt;math.h&gt;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etc.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8424" y="3165634"/>
            <a:ext cx="13173551" cy="35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Examples: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scanf()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printf()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gets()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puts()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ceil()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00" dirty="0">
                <a:solidFill>
                  <a:srgbClr val="404155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floor()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8424" y="3755469"/>
            <a:ext cx="1317355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28424" y="4322445"/>
            <a:ext cx="4252436" cy="1081802"/>
          </a:xfrm>
          <a:prstGeom prst="roundRect">
            <a:avLst>
              <a:gd name="adj" fmla="val 808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944166" y="4538186"/>
            <a:ext cx="3820954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System-defined functions are declared in header files.</a:t>
            </a:r>
            <a:endParaRPr lang="en-US" sz="2000" dirty="0"/>
          </a:p>
        </p:txBody>
      </p:sp>
      <p:sp>
        <p:nvSpPr>
          <p:cNvPr id="10" name="Shape 8"/>
          <p:cNvSpPr/>
          <p:nvPr/>
        </p:nvSpPr>
        <p:spPr>
          <a:xfrm>
            <a:off x="5188982" y="4322445"/>
            <a:ext cx="4252436" cy="1081802"/>
          </a:xfrm>
          <a:prstGeom prst="roundRect">
            <a:avLst>
              <a:gd name="adj" fmla="val 808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404723" y="4538186"/>
            <a:ext cx="3820954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Implemented in </a:t>
            </a:r>
            <a:r>
              <a:rPr lang="en-US" sz="2000" b="1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.dll</a:t>
            </a: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files (Dynamic Link Library).</a:t>
            </a:r>
            <a:endParaRPr lang="en-US" sz="2000" dirty="0"/>
          </a:p>
        </p:txBody>
      </p:sp>
      <p:sp>
        <p:nvSpPr>
          <p:cNvPr id="12" name="Shape 10"/>
          <p:cNvSpPr/>
          <p:nvPr/>
        </p:nvSpPr>
        <p:spPr>
          <a:xfrm>
            <a:off x="9649539" y="4322445"/>
            <a:ext cx="4252436" cy="1081802"/>
          </a:xfrm>
          <a:prstGeom prst="roundRect">
            <a:avLst>
              <a:gd name="adj" fmla="val 8081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865281" y="4538186"/>
            <a:ext cx="3820954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Must include the respective header file to use them.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28424" y="5716429"/>
            <a:ext cx="3407807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2. User-defined Functions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728424" y="6353770"/>
            <a:ext cx="1317355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 by the programmer for repeated use.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8424" y="6759416"/>
            <a:ext cx="1317355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Helps in reducing complexity and optimizing the code.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28424" y="7165062"/>
            <a:ext cx="1317355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 can create as many functions as required based on program needs.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09613" y="564952"/>
            <a:ext cx="5069086" cy="633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endParaRPr lang="en-US" sz="3950" dirty="0"/>
          </a:p>
        </p:txBody>
      </p:sp>
      <p:sp>
        <p:nvSpPr>
          <p:cNvPr id="5" name="Text 2"/>
          <p:cNvSpPr/>
          <p:nvPr/>
        </p:nvSpPr>
        <p:spPr>
          <a:xfrm>
            <a:off x="709613" y="1502688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#include &lt;stdio.h&gt;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09613" y="2055019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// User-defined function 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09613" y="2607350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void greet() { 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09613" y="3159681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 printf("Hello, welcome to C programming!\n"); 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09613" y="3712012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09613" y="4264342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 main() { 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09613" y="4816673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greet(); // Function call 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09613" y="5369004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return 0; 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09613" y="5921335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}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709613" y="6473666"/>
            <a:ext cx="13211175" cy="1190982"/>
          </a:xfrm>
          <a:prstGeom prst="roundRect">
            <a:avLst>
              <a:gd name="adj" fmla="val 7151"/>
            </a:avLst>
          </a:prstGeom>
          <a:solidFill>
            <a:srgbClr val="B6D6FC"/>
          </a:solidFill>
          <a:ln/>
        </p:spPr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376" y="6762869"/>
            <a:ext cx="253365" cy="202763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1368504" y="6727031"/>
            <a:ext cx="12349520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greet()</a:t>
            </a:r>
            <a:r>
              <a:rPr lang="en-US" sz="15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is a user-defined function.</a:t>
            </a:r>
            <a:endParaRPr lang="en-US" sz="1550" dirty="0"/>
          </a:p>
        </p:txBody>
      </p:sp>
      <p:sp>
        <p:nvSpPr>
          <p:cNvPr id="17" name="Text 13"/>
          <p:cNvSpPr/>
          <p:nvPr/>
        </p:nvSpPr>
        <p:spPr>
          <a:xfrm>
            <a:off x="1368504" y="7145179"/>
            <a:ext cx="12349520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It prints a welcome message when called in </a:t>
            </a:r>
            <a:r>
              <a:rPr lang="en-US" sz="15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main()</a:t>
            </a:r>
            <a:r>
              <a:rPr lang="en-US" sz="15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0894"/>
            <a:ext cx="704790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Elements of User-Defined Functions in C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3198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 write an efficient user-defined function, a programmer must understand the following three key elements: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22878"/>
            <a:ext cx="50389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1. Function Declaration (Prototype)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7173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Declares the function before it is used.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595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Specifies the function name, return type, and parameters (if any).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017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Helps the compiler recognize the function.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3790" y="5219819"/>
            <a:ext cx="13042821" cy="1568887"/>
          </a:xfrm>
          <a:prstGeom prst="roundRect">
            <a:avLst>
              <a:gd name="adj" fmla="val 6072"/>
            </a:avLst>
          </a:prstGeom>
          <a:solidFill>
            <a:srgbClr val="B6D6FC"/>
          </a:solidFill>
          <a:ln/>
        </p:spPr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5548670"/>
            <a:ext cx="283488" cy="226814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1530906" y="5503307"/>
            <a:ext cx="12078891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 </a:t>
            </a:r>
            <a:r>
              <a:rPr lang="en-US" sz="17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✅ 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530906" y="6085523"/>
            <a:ext cx="1207889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highlight>
                  <a:srgbClr val="D2DDF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greet(); // Function declaration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4247</Words>
  <Application>Microsoft Office PowerPoint</Application>
  <PresentationFormat>Custom</PresentationFormat>
  <Paragraphs>559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Consolas</vt:lpstr>
      <vt:lpstr>Arial</vt:lpstr>
      <vt:lpstr>Alexandria</vt:lpstr>
      <vt:lpstr>Nobile Bold</vt:lpstr>
      <vt:lpstr>Nobile</vt:lpstr>
      <vt:lpstr>Calibri</vt:lpstr>
      <vt:lpstr>Nobile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Bhola</cp:lastModifiedBy>
  <cp:revision>2</cp:revision>
  <dcterms:created xsi:type="dcterms:W3CDTF">2025-02-08T23:05:28Z</dcterms:created>
  <dcterms:modified xsi:type="dcterms:W3CDTF">2025-02-09T23:53:59Z</dcterms:modified>
</cp:coreProperties>
</file>